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16"/>
  </p:notesMasterIdLst>
  <p:sldIdLst>
    <p:sldId id="345" r:id="rId5"/>
    <p:sldId id="354" r:id="rId6"/>
    <p:sldId id="356" r:id="rId7"/>
    <p:sldId id="355" r:id="rId8"/>
    <p:sldId id="263" r:id="rId9"/>
    <p:sldId id="296" r:id="rId10"/>
    <p:sldId id="297" r:id="rId11"/>
    <p:sldId id="298" r:id="rId12"/>
    <p:sldId id="300" r:id="rId13"/>
    <p:sldId id="288" r:id="rId14"/>
    <p:sldId id="352" r:id="rId15"/>
  </p:sldIdLst>
  <p:sldSz cx="12192000" cy="6858000"/>
  <p:notesSz cx="6858000" cy="9144000"/>
  <p:embeddedFontLst>
    <p:embeddedFont>
      <p:font typeface="Proxima Nova Rg" panose="02000506030000020004" charset="0"/>
      <p:regular r:id="rId17"/>
      <p:bold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</p:embeddedFont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7045"/>
    <a:srgbClr val="EB8A5C"/>
    <a:srgbClr val="BFD6BD"/>
    <a:srgbClr val="D9D6FA"/>
    <a:srgbClr val="E3D9C2"/>
    <a:srgbClr val="FDECB4"/>
    <a:srgbClr val="F7B5DB"/>
    <a:srgbClr val="F5E8C9"/>
    <a:srgbClr val="F2BDA6"/>
    <a:srgbClr val="F2BA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532B07-7141-68F2-0E47-BABC500FC3B9}" v="63" dt="2024-06-17T15:39:47.6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439" autoAdjust="0"/>
    <p:restoredTop sz="94660"/>
  </p:normalViewPr>
  <p:slideViewPr>
    <p:cSldViewPr snapToGrid="0">
      <p:cViewPr varScale="1">
        <p:scale>
          <a:sx n="77" d="100"/>
          <a:sy n="77" d="100"/>
        </p:scale>
        <p:origin x="293" y="43"/>
      </p:cViewPr>
      <p:guideLst>
        <p:guide orient="horz" pos="436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ye Booth" userId="S::faye.booth@educationcompany.co.uk::d3db5133-954f-4a14-819c-c964e48f1803" providerId="AD" clId="Web-{F8532B07-7141-68F2-0E47-BABC500FC3B9}"/>
    <pc:docChg chg="modSld">
      <pc:chgData name="Faye Booth" userId="S::faye.booth@educationcompany.co.uk::d3db5133-954f-4a14-819c-c964e48f1803" providerId="AD" clId="Web-{F8532B07-7141-68F2-0E47-BABC500FC3B9}" dt="2024-06-17T15:39:47.603" v="54"/>
      <pc:docMkLst>
        <pc:docMk/>
      </pc:docMkLst>
      <pc:sldChg chg="addSp modSp addAnim">
        <pc:chgData name="Faye Booth" userId="S::faye.booth@educationcompany.co.uk::d3db5133-954f-4a14-819c-c964e48f1803" providerId="AD" clId="Web-{F8532B07-7141-68F2-0E47-BABC500FC3B9}" dt="2024-06-17T15:39:47.603" v="54"/>
        <pc:sldMkLst>
          <pc:docMk/>
          <pc:sldMk cId="1521090168" sldId="355"/>
        </pc:sldMkLst>
        <pc:spChg chg="mod">
          <ac:chgData name="Faye Booth" userId="S::faye.booth@educationcompany.co.uk::d3db5133-954f-4a14-819c-c964e48f1803" providerId="AD" clId="Web-{F8532B07-7141-68F2-0E47-BABC500FC3B9}" dt="2024-06-17T15:38:20.785" v="36" actId="14100"/>
          <ac:spMkLst>
            <pc:docMk/>
            <pc:sldMk cId="1521090168" sldId="355"/>
            <ac:spMk id="3" creationId="{843DFC40-EEFD-EBD4-BA21-7544D4A43DA7}"/>
          </ac:spMkLst>
        </pc:spChg>
        <pc:spChg chg="add mod">
          <ac:chgData name="Faye Booth" userId="S::faye.booth@educationcompany.co.uk::d3db5133-954f-4a14-819c-c964e48f1803" providerId="AD" clId="Web-{F8532B07-7141-68F2-0E47-BABC500FC3B9}" dt="2024-06-17T15:37:59.253" v="33" actId="1076"/>
          <ac:spMkLst>
            <pc:docMk/>
            <pc:sldMk cId="1521090168" sldId="355"/>
            <ac:spMk id="6" creationId="{5866C6CC-902F-32B4-D4E6-E1E4E928FE3A}"/>
          </ac:spMkLst>
        </pc:spChg>
        <pc:spChg chg="add mod ord">
          <ac:chgData name="Faye Booth" userId="S::faye.booth@educationcompany.co.uk::d3db5133-954f-4a14-819c-c964e48f1803" providerId="AD" clId="Web-{F8532B07-7141-68F2-0E47-BABC500FC3B9}" dt="2024-06-17T15:38:09.160" v="34" actId="14100"/>
          <ac:spMkLst>
            <pc:docMk/>
            <pc:sldMk cId="1521090168" sldId="355"/>
            <ac:spMk id="7" creationId="{95538ACA-8AE5-CFEA-8F22-7AEA69042954}"/>
          </ac:spMkLst>
        </pc:spChg>
        <pc:spChg chg="add mod">
          <ac:chgData name="Faye Booth" userId="S::faye.booth@educationcompany.co.uk::d3db5133-954f-4a14-819c-c964e48f1803" providerId="AD" clId="Web-{F8532B07-7141-68F2-0E47-BABC500FC3B9}" dt="2024-06-17T15:39:05.913" v="50" actId="1076"/>
          <ac:spMkLst>
            <pc:docMk/>
            <pc:sldMk cId="1521090168" sldId="355"/>
            <ac:spMk id="8" creationId="{21859B23-7FC8-DD08-7B51-0466CAD100CA}"/>
          </ac:spMkLst>
        </pc:spChg>
        <pc:spChg chg="add mod">
          <ac:chgData name="Faye Booth" userId="S::faye.booth@educationcompany.co.uk::d3db5133-954f-4a14-819c-c964e48f1803" providerId="AD" clId="Web-{F8532B07-7141-68F2-0E47-BABC500FC3B9}" dt="2024-06-17T15:39:15.539" v="51" actId="1076"/>
          <ac:spMkLst>
            <pc:docMk/>
            <pc:sldMk cId="1521090168" sldId="355"/>
            <ac:spMk id="9" creationId="{EAE7ECF1-08ED-8F4C-299A-B69C4A233043}"/>
          </ac:spMkLst>
        </pc:spChg>
      </pc:sldChg>
    </pc:docChg>
  </pc:docChgLst>
  <pc:docChgLst>
    <pc:chgData name="Faye Booth" userId="S::faye.booth@educationcompany.co.uk::d3db5133-954f-4a14-819c-c964e48f1803" providerId="AD" clId="Web-{EF80A285-0747-7DB4-41A7-6D99A66FC5D3}"/>
    <pc:docChg chg="modSld">
      <pc:chgData name="Faye Booth" userId="S::faye.booth@educationcompany.co.uk::d3db5133-954f-4a14-819c-c964e48f1803" providerId="AD" clId="Web-{EF80A285-0747-7DB4-41A7-6D99A66FC5D3}" dt="2024-06-12T10:47:40.927" v="23" actId="20577"/>
      <pc:docMkLst>
        <pc:docMk/>
      </pc:docMkLst>
      <pc:sldChg chg="modSp">
        <pc:chgData name="Faye Booth" userId="S::faye.booth@educationcompany.co.uk::d3db5133-954f-4a14-819c-c964e48f1803" providerId="AD" clId="Web-{EF80A285-0747-7DB4-41A7-6D99A66FC5D3}" dt="2024-06-12T10:47:40.927" v="23" actId="20577"/>
        <pc:sldMkLst>
          <pc:docMk/>
          <pc:sldMk cId="1521090168" sldId="355"/>
        </pc:sldMkLst>
        <pc:spChg chg="mod">
          <ac:chgData name="Faye Booth" userId="S::faye.booth@educationcompany.co.uk::d3db5133-954f-4a14-819c-c964e48f1803" providerId="AD" clId="Web-{EF80A285-0747-7DB4-41A7-6D99A66FC5D3}" dt="2024-06-12T10:47:40.927" v="23" actId="20577"/>
          <ac:spMkLst>
            <pc:docMk/>
            <pc:sldMk cId="1521090168" sldId="355"/>
            <ac:spMk id="3" creationId="{843DFC40-EEFD-EBD4-BA21-7544D4A43DA7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7226F-2BED-2248-ADEF-ED92A431643D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E13F-E7C5-B446-9ED5-233B48B03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9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17/06/2024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ilhouette-of-grass-during-sunset-CY2sDlYLSuE?utm_content=creditCopyText&amp;utm_medium=referral&amp;utm_source=unsplash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69A2E00C-703B-D69C-52E1-4B9105C28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4877"/>
            <a:ext cx="12192000" cy="579478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8168" y="5153123"/>
            <a:ext cx="7955665" cy="11756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Proxima Nova Rg" panose="02000506030000020004" pitchFamily="2" charset="0"/>
              </a:rPr>
              <a:t>Mental health challenges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9AE538-03E2-E155-98A1-8A2FC4CF8B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5" t="6134" r="-2309" b="6968"/>
          <a:stretch/>
        </p:blipFill>
        <p:spPr>
          <a:xfrm>
            <a:off x="4725822" y="489711"/>
            <a:ext cx="2740356" cy="1076273"/>
          </a:xfrm>
          <a:prstGeom prst="rect">
            <a:avLst/>
          </a:prstGeom>
        </p:spPr>
      </p:pic>
      <p:pic>
        <p:nvPicPr>
          <p:cNvPr id="17" name="Picture 16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0D74EBE9-9B87-EF0E-45B1-19BFED0618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0" b="42300" l="621" r="17946">
                        <a14:foregroundMark x1="16761" y1="37500" x2="16761" y2="37500"/>
                        <a14:foregroundMark x1="6264" y1="31100" x2="6264" y2="31100"/>
                        <a14:foregroundMark x1="3837" y1="31100" x2="3837" y2="31100"/>
                        <a14:foregroundMark x1="621" y1="30800" x2="621" y2="30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891" r="80002" b="55470"/>
          <a:stretch/>
        </p:blipFill>
        <p:spPr>
          <a:xfrm>
            <a:off x="-2" y="104460"/>
            <a:ext cx="3204354" cy="1956663"/>
          </a:xfrm>
          <a:prstGeom prst="rect">
            <a:avLst/>
          </a:prstGeom>
        </p:spPr>
      </p:pic>
      <p:pic>
        <p:nvPicPr>
          <p:cNvPr id="19" name="Picture 18" descr="A group of people sitting on a hill&#10;&#10;Description automatically generated">
            <a:extLst>
              <a:ext uri="{FF2B5EF4-FFF2-40B4-BE49-F238E27FC236}">
                <a16:creationId xmlns:a16="http://schemas.microsoft.com/office/drawing/2014/main" id="{A2642A29-5E22-0CC1-C4B7-45CCD80326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500" b="42400" l="81095" r="99831">
                        <a14:foregroundMark x1="81095" y1="28200" x2="81095" y2="28200"/>
                        <a14:foregroundMark x1="90688" y1="30600" x2="90688" y2="30600"/>
                        <a14:foregroundMark x1="97630" y1="39700" x2="97630" y2="39700"/>
                        <a14:foregroundMark x1="99097" y1="39700" x2="99097" y2="39700"/>
                        <a14:foregroundMark x1="99605" y1="39700" x2="99831" y2="39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15" t="23486" b="55391"/>
          <a:stretch/>
        </p:blipFill>
        <p:spPr>
          <a:xfrm>
            <a:off x="8835341" y="283142"/>
            <a:ext cx="3356659" cy="1972589"/>
          </a:xfrm>
          <a:prstGeom prst="rect">
            <a:avLst/>
          </a:prstGeom>
        </p:spPr>
      </p:pic>
      <p:sp>
        <p:nvSpPr>
          <p:cNvPr id="20" name="Subtitle 2">
            <a:extLst>
              <a:ext uri="{FF2B5EF4-FFF2-40B4-BE49-F238E27FC236}">
                <a16:creationId xmlns:a16="http://schemas.microsoft.com/office/drawing/2014/main" id="{1B55E687-0E60-6332-86DB-477D79AE2253}"/>
              </a:ext>
            </a:extLst>
          </p:cNvPr>
          <p:cNvSpPr txBox="1">
            <a:spLocks/>
          </p:cNvSpPr>
          <p:nvPr/>
        </p:nvSpPr>
        <p:spPr>
          <a:xfrm>
            <a:off x="4545957" y="5914717"/>
            <a:ext cx="3100086" cy="4535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rgbClr val="F5E8C9"/>
                </a:solidFill>
                <a:latin typeface="Proxima Nova Rg" panose="02000506030000020004" pitchFamily="2" charset="0"/>
              </a:rPr>
              <a:t>Lesson 3</a:t>
            </a:r>
          </a:p>
        </p:txBody>
      </p:sp>
    </p:spTree>
    <p:extLst>
      <p:ext uri="{BB962C8B-B14F-4D97-AF65-F5344CB8AC3E}">
        <p14:creationId xmlns:p14="http://schemas.microsoft.com/office/powerpoint/2010/main" val="956885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iger walking in the woods&#10;&#10;Description automatically generated">
            <a:extLst>
              <a:ext uri="{FF2B5EF4-FFF2-40B4-BE49-F238E27FC236}">
                <a16:creationId xmlns:a16="http://schemas.microsoft.com/office/drawing/2014/main" id="{54D1E2A6-9D85-1C14-F5BC-69F3B2E886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9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19E85-33B8-8D21-260D-4BF6F69D0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2337254"/>
            <a:ext cx="5334000" cy="23109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4000" b="1" dirty="0">
                <a:ln>
                  <a:solidFill>
                    <a:srgbClr val="597045">
                      <a:alpha val="87844"/>
                    </a:srgbClr>
                  </a:solidFill>
                </a:ln>
                <a:solidFill>
                  <a:srgbClr val="FDECB4"/>
                </a:solidFill>
                <a:latin typeface="Proxima Nova Rg" panose="02000506030000020004" pitchFamily="2" charset="0"/>
              </a:rPr>
              <a:t>"This feeling will pass. The fear is real, but the danger is not."</a:t>
            </a:r>
            <a:endParaRPr lang="en-GB" sz="2400" b="1" dirty="0">
              <a:ln>
                <a:solidFill>
                  <a:srgbClr val="597045">
                    <a:alpha val="87844"/>
                  </a:srgbClr>
                </a:solidFill>
              </a:ln>
              <a:solidFill>
                <a:srgbClr val="FDECB4"/>
              </a:solidFill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rgbClr val="FDECB4"/>
                </a:solidFill>
                <a:latin typeface="Proxima Nova Rg" panose="02000506030000020004" pitchFamily="2" charset="0"/>
              </a:rPr>
              <a:t>Cammie McGovern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FA838-4DB4-9EDC-A4A8-DB95F04A8A1F}"/>
              </a:ext>
            </a:extLst>
          </p:cNvPr>
          <p:cNvSpPr txBox="1"/>
          <p:nvPr/>
        </p:nvSpPr>
        <p:spPr>
          <a:xfrm>
            <a:off x="87086" y="6535578"/>
            <a:ext cx="21932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by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Clovis Wood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 on 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 </a:t>
            </a:r>
            <a:endParaRPr lang="en-US" sz="1000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620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and white sign with grey text&#10;&#10;Description automatically generated">
            <a:extLst>
              <a:ext uri="{FF2B5EF4-FFF2-40B4-BE49-F238E27FC236}">
                <a16:creationId xmlns:a16="http://schemas.microsoft.com/office/drawing/2014/main" id="{A50D7C69-F380-C467-4B64-E842B01A6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"/>
          <a:stretch/>
        </p:blipFill>
        <p:spPr>
          <a:xfrm>
            <a:off x="2760008" y="1881093"/>
            <a:ext cx="6671983" cy="3095813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839E3F3C-3920-A634-6AF9-010FA8021A24}"/>
              </a:ext>
            </a:extLst>
          </p:cNvPr>
          <p:cNvSpPr/>
          <p:nvPr/>
        </p:nvSpPr>
        <p:spPr>
          <a:xfrm rot="16200000">
            <a:off x="10933936" y="2506427"/>
            <a:ext cx="1122702" cy="1043319"/>
          </a:xfrm>
          <a:prstGeom prst="rtTriangle">
            <a:avLst/>
          </a:prstGeom>
          <a:solidFill>
            <a:srgbClr val="6B8A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F826CE8F-025A-2783-F699-11FB69A7922D}"/>
              </a:ext>
            </a:extLst>
          </p:cNvPr>
          <p:cNvSpPr/>
          <p:nvPr/>
        </p:nvSpPr>
        <p:spPr>
          <a:xfrm rot="16200000">
            <a:off x="10174129" y="4881840"/>
            <a:ext cx="1856935" cy="1781974"/>
          </a:xfrm>
          <a:prstGeom prst="rtTriangle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3976FB29-40FE-039A-298C-86F04FABDA40}"/>
              </a:ext>
            </a:extLst>
          </p:cNvPr>
          <p:cNvSpPr/>
          <p:nvPr/>
        </p:nvSpPr>
        <p:spPr>
          <a:xfrm rot="5400000">
            <a:off x="160936" y="223776"/>
            <a:ext cx="1856935" cy="1781974"/>
          </a:xfrm>
          <a:prstGeom prst="rtTriangle">
            <a:avLst/>
          </a:prstGeom>
          <a:solidFill>
            <a:srgbClr val="ED4A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F7D8BE-FA90-CF30-4459-8BEF33A77103}"/>
              </a:ext>
            </a:extLst>
          </p:cNvPr>
          <p:cNvSpPr/>
          <p:nvPr/>
        </p:nvSpPr>
        <p:spPr>
          <a:xfrm rot="2700000">
            <a:off x="697473" y="2101208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6BBA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1">
            <a:extLst>
              <a:ext uri="{FF2B5EF4-FFF2-40B4-BE49-F238E27FC236}">
                <a16:creationId xmlns:a16="http://schemas.microsoft.com/office/drawing/2014/main" id="{46D6BEA6-55A3-C170-269B-2E4A1D8489BB}"/>
              </a:ext>
            </a:extLst>
          </p:cNvPr>
          <p:cNvSpPr/>
          <p:nvPr/>
        </p:nvSpPr>
        <p:spPr>
          <a:xfrm rot="5400000">
            <a:off x="8758997" y="5638492"/>
            <a:ext cx="1062803" cy="106280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C2E3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1">
            <a:extLst>
              <a:ext uri="{FF2B5EF4-FFF2-40B4-BE49-F238E27FC236}">
                <a16:creationId xmlns:a16="http://schemas.microsoft.com/office/drawing/2014/main" id="{B5B7921B-1CFB-C14C-BDE9-9EC39D56529D}"/>
              </a:ext>
            </a:extLst>
          </p:cNvPr>
          <p:cNvSpPr/>
          <p:nvPr/>
        </p:nvSpPr>
        <p:spPr>
          <a:xfrm rot="16200000">
            <a:off x="10211609" y="4503257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A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EE50A1EE-3A0A-CE6F-3A26-EAA57F075058}"/>
              </a:ext>
            </a:extLst>
          </p:cNvPr>
          <p:cNvSpPr/>
          <p:nvPr/>
        </p:nvSpPr>
        <p:spPr>
          <a:xfrm rot="13500000">
            <a:off x="10179265" y="-565221"/>
            <a:ext cx="1503032" cy="1503032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D9D6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B9BCD640-FD2F-7EDF-2DE4-BB003CD65B3E}"/>
              </a:ext>
            </a:extLst>
          </p:cNvPr>
          <p:cNvSpPr/>
          <p:nvPr/>
        </p:nvSpPr>
        <p:spPr>
          <a:xfrm rot="5400000">
            <a:off x="2293306" y="186295"/>
            <a:ext cx="1169421" cy="1169421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5E8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8356DA5-BE54-1088-67D9-951C8F991835}"/>
              </a:ext>
            </a:extLst>
          </p:cNvPr>
          <p:cNvSpPr/>
          <p:nvPr/>
        </p:nvSpPr>
        <p:spPr>
          <a:xfrm rot="16200000">
            <a:off x="211080" y="3248334"/>
            <a:ext cx="682207" cy="682207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9E9C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2F28ADAD-970B-DB0F-C5F6-A0FA31B8A345}"/>
              </a:ext>
            </a:extLst>
          </p:cNvPr>
          <p:cNvSpPr/>
          <p:nvPr/>
        </p:nvSpPr>
        <p:spPr>
          <a:xfrm rot="8100000">
            <a:off x="814061" y="3875194"/>
            <a:ext cx="1085463" cy="10854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7B5D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1">
            <a:extLst>
              <a:ext uri="{FF2B5EF4-FFF2-40B4-BE49-F238E27FC236}">
                <a16:creationId xmlns:a16="http://schemas.microsoft.com/office/drawing/2014/main" id="{8A34CA66-76E0-4423-A553-903FF296E810}"/>
              </a:ext>
            </a:extLst>
          </p:cNvPr>
          <p:cNvSpPr/>
          <p:nvPr/>
        </p:nvSpPr>
        <p:spPr>
          <a:xfrm rot="18900000">
            <a:off x="2674428" y="5042592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BFD6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1">
            <a:extLst>
              <a:ext uri="{FF2B5EF4-FFF2-40B4-BE49-F238E27FC236}">
                <a16:creationId xmlns:a16="http://schemas.microsoft.com/office/drawing/2014/main" id="{52EA0CD4-C46B-9DCE-114A-875301183113}"/>
              </a:ext>
            </a:extLst>
          </p:cNvPr>
          <p:cNvSpPr/>
          <p:nvPr/>
        </p:nvSpPr>
        <p:spPr>
          <a:xfrm rot="8100000">
            <a:off x="10084244" y="1971895"/>
            <a:ext cx="317163" cy="317163"/>
          </a:xfrm>
          <a:custGeom>
            <a:avLst/>
            <a:gdLst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1736819 w 1736819"/>
              <a:gd name="connsiteY2" fmla="*/ 1736819 h 1736819"/>
              <a:gd name="connsiteX3" fmla="*/ 0 w 1736819"/>
              <a:gd name="connsiteY3" fmla="*/ 1736819 h 1736819"/>
              <a:gd name="connsiteX4" fmla="*/ 0 w 1736819"/>
              <a:gd name="connsiteY4" fmla="*/ 0 h 1736819"/>
              <a:gd name="connsiteX0" fmla="*/ 0 w 1736819"/>
              <a:gd name="connsiteY0" fmla="*/ 0 h 1736819"/>
              <a:gd name="connsiteX1" fmla="*/ 1736819 w 1736819"/>
              <a:gd name="connsiteY1" fmla="*/ 0 h 1736819"/>
              <a:gd name="connsiteX2" fmla="*/ 0 w 1736819"/>
              <a:gd name="connsiteY2" fmla="*/ 1736819 h 1736819"/>
              <a:gd name="connsiteX3" fmla="*/ 0 w 1736819"/>
              <a:gd name="connsiteY3" fmla="*/ 0 h 1736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6819" h="1736819">
                <a:moveTo>
                  <a:pt x="0" y="0"/>
                </a:moveTo>
                <a:lnTo>
                  <a:pt x="1736819" y="0"/>
                </a:lnTo>
                <a:lnTo>
                  <a:pt x="0" y="1736819"/>
                </a:lnTo>
                <a:lnTo>
                  <a:pt x="0" y="0"/>
                </a:lnTo>
                <a:close/>
              </a:path>
            </a:pathLst>
          </a:custGeom>
          <a:solidFill>
            <a:srgbClr val="F2BD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89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4DBED-556F-ADB2-CF4A-E4E05675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692150"/>
            <a:ext cx="10515600" cy="776288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Health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47198-8C2E-786E-FA8B-1E3AB3334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2085504"/>
            <a:ext cx="5091232" cy="20022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Proxima Nova Rg" panose="02000506030000020004" pitchFamily="2" charset="0"/>
                <a:ea typeface="+mn-lt"/>
                <a:cs typeface="+mn-lt"/>
              </a:rPr>
              <a:t>If you were asked to name health concerns, conditions and illnesses you've heard of, it's likely you'd think of conditions that primarily affect a person's physical health.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80D081-4351-AE8F-CBC8-B862975B4140}"/>
              </a:ext>
            </a:extLst>
          </p:cNvPr>
          <p:cNvSpPr/>
          <p:nvPr/>
        </p:nvSpPr>
        <p:spPr>
          <a:xfrm>
            <a:off x="637955" y="1342528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C9037573-9286-30AC-217E-D04AA30AF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850" y="-96278"/>
            <a:ext cx="1814399" cy="1025084"/>
          </a:xfrm>
          <a:prstGeom prst="rect">
            <a:avLst/>
          </a:prstGeom>
        </p:spPr>
      </p:pic>
      <p:pic>
        <p:nvPicPr>
          <p:cNvPr id="21" name="Picture 20" descr="A purple triangle on a black background&#10;&#10;Description automatically generated">
            <a:extLst>
              <a:ext uri="{FF2B5EF4-FFF2-40B4-BE49-F238E27FC236}">
                <a16:creationId xmlns:a16="http://schemas.microsoft.com/office/drawing/2014/main" id="{CBE3010C-9FDF-4D8E-9970-152B9CB216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003" y="-81502"/>
            <a:ext cx="1157725" cy="6540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D5495B-2F8B-1FC2-FA81-1E281B8FC225}"/>
              </a:ext>
            </a:extLst>
          </p:cNvPr>
          <p:cNvSpPr txBox="1"/>
          <p:nvPr/>
        </p:nvSpPr>
        <p:spPr>
          <a:xfrm>
            <a:off x="515938" y="4418940"/>
            <a:ext cx="509123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latin typeface="Proxima Nova Rg" panose="02000506030000020004" pitchFamily="2" charset="0"/>
              </a:rPr>
              <a:t>But can you name any mental health conditions?</a:t>
            </a:r>
          </a:p>
        </p:txBody>
      </p:sp>
      <p:pic>
        <p:nvPicPr>
          <p:cNvPr id="7" name="Picture 6" descr="A puzzle piece in the shape of a head&#10;&#10;Description automatically generated">
            <a:extLst>
              <a:ext uri="{FF2B5EF4-FFF2-40B4-BE49-F238E27FC236}">
                <a16:creationId xmlns:a16="http://schemas.microsoft.com/office/drawing/2014/main" id="{4A5BAFB0-E14E-64E3-1EBB-607683F6CD2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588" r="21009"/>
          <a:stretch/>
        </p:blipFill>
        <p:spPr>
          <a:xfrm>
            <a:off x="5729187" y="808184"/>
            <a:ext cx="5824858" cy="56100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E667A1-3CB9-71B0-FCF3-3090C99EA4BF}"/>
              </a:ext>
            </a:extLst>
          </p:cNvPr>
          <p:cNvSpPr txBox="1"/>
          <p:nvPr/>
        </p:nvSpPr>
        <p:spPr>
          <a:xfrm>
            <a:off x="11031538" y="6611779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597045"/>
                </a:solidFill>
                <a:latin typeface="Proxima Nova Rg" panose="02000506030000020004" pitchFamily="2" charset="0"/>
              </a:rPr>
              <a:t>Photo from </a:t>
            </a:r>
            <a:r>
              <a:rPr lang="en-GB" sz="1000" u="sng" dirty="0">
                <a:solidFill>
                  <a:srgbClr val="597045"/>
                </a:solidFill>
                <a:latin typeface="Proxima Nova Rg" panose="02000506030000020004" pitchFamily="2" charset="0"/>
              </a:rPr>
              <a:t>Canva</a:t>
            </a:r>
            <a:endParaRPr lang="en-US" sz="1000" u="sng" dirty="0">
              <a:solidFill>
                <a:srgbClr val="597045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14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4ABA-94C4-3B07-410F-751810A4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70828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Mental ill health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DFC40-EEFD-EBD4-BA21-7544D4A43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609305"/>
            <a:ext cx="6405102" cy="5030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Just as people can suffer from physical ill health, they can suffer from mental ill health.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The challenges people face with their mental health may be referred to as problems, issues, difficulties, challenges, conditions, illnesses or disorders.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Some mental health challenges are more common than others. Look at the mental health challenges in </a:t>
            </a:r>
            <a:r>
              <a:rPr lang="en-GB" sz="2400">
                <a:latin typeface="Proxima Nova Rg" panose="02000506030000020004" pitchFamily="2" charset="0"/>
              </a:rPr>
              <a:t>your groups </a:t>
            </a:r>
            <a:r>
              <a:rPr lang="en-GB" sz="2400" dirty="0">
                <a:latin typeface="Proxima Nova Rg" panose="02000506030000020004" pitchFamily="2" charset="0"/>
              </a:rPr>
              <a:t>and try to decide which are the most common.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D4A3EF-4A64-3970-FD73-6E33BCDC4C3C}"/>
              </a:ext>
            </a:extLst>
          </p:cNvPr>
          <p:cNvSpPr/>
          <p:nvPr/>
        </p:nvSpPr>
        <p:spPr>
          <a:xfrm>
            <a:off x="637955" y="1342528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4A22A5F-6873-3162-19FA-091B9C88C4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410989">
            <a:off x="7383116" y="451920"/>
            <a:ext cx="4205435" cy="5954161"/>
          </a:xfrm>
          <a:prstGeom prst="rect">
            <a:avLst/>
          </a:prstGeom>
          <a:effectLst>
            <a:outerShdw blurRad="330200" dist="38100" dir="2700000" algn="tl" rotWithShape="0">
              <a:prstClr val="black">
                <a:alpha val="4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580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4ABA-94C4-3B07-410F-751810A4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70828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Common types of mental ill health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DFC40-EEFD-EBD4-BA21-7544D4A43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1690585"/>
            <a:ext cx="6863806" cy="834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/>
              </a:rPr>
              <a:t>Research shows that some types of mental health conditions are common...</a:t>
            </a:r>
            <a:endParaRPr lang="en-GB" sz="2400" dirty="0">
              <a:latin typeface="Proxima Nova Rg" panose="02000506030000020004" pitchFamily="2" charset="0"/>
            </a:endParaRPr>
          </a:p>
          <a:p>
            <a:pPr>
              <a:buNone/>
            </a:pPr>
            <a:endParaRPr lang="en-US" sz="2400" dirty="0">
              <a:latin typeface="Aptos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400" b="1" dirty="0">
              <a:solidFill>
                <a:srgbClr val="597045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D4A3EF-4A64-3970-FD73-6E33BCDC4C3C}"/>
              </a:ext>
            </a:extLst>
          </p:cNvPr>
          <p:cNvSpPr/>
          <p:nvPr/>
        </p:nvSpPr>
        <p:spPr>
          <a:xfrm>
            <a:off x="637955" y="1342528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the united kingdom&#10;&#10;Description automatically generated">
            <a:extLst>
              <a:ext uri="{FF2B5EF4-FFF2-40B4-BE49-F238E27FC236}">
                <a16:creationId xmlns:a16="http://schemas.microsoft.com/office/drawing/2014/main" id="{ED4B3F35-63E1-B277-85FF-11F73CFF06F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171" r="27311"/>
          <a:stretch/>
        </p:blipFill>
        <p:spPr>
          <a:xfrm>
            <a:off x="7478486" y="925285"/>
            <a:ext cx="4372654" cy="540359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5538ACA-8AE5-CFEA-8F22-7AEA69042954}"/>
              </a:ext>
            </a:extLst>
          </p:cNvPr>
          <p:cNvSpPr/>
          <p:nvPr/>
        </p:nvSpPr>
        <p:spPr>
          <a:xfrm>
            <a:off x="644862" y="5270846"/>
            <a:ext cx="6614160" cy="10668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66C6CC-902F-32B4-D4E6-E1E4E928FE3A}"/>
              </a:ext>
            </a:extLst>
          </p:cNvPr>
          <p:cNvSpPr txBox="1"/>
          <p:nvPr/>
        </p:nvSpPr>
        <p:spPr>
          <a:xfrm>
            <a:off x="802640" y="5384800"/>
            <a:ext cx="648208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/>
              <a:t>Anxiety and low mood are the most common mental health challenges, along with stress. 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859B23-7FC8-DD08-7B51-0466CAD100CA}"/>
              </a:ext>
            </a:extLst>
          </p:cNvPr>
          <p:cNvSpPr txBox="1"/>
          <p:nvPr/>
        </p:nvSpPr>
        <p:spPr>
          <a:xfrm>
            <a:off x="640080" y="2529840"/>
            <a:ext cx="685800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dirty="0">
                <a:cs typeface="Segoe UI"/>
              </a:rPr>
              <a:t>According to a report published by NHS England in 2023, ‘</a:t>
            </a:r>
            <a:r>
              <a:rPr lang="en-US" sz="2400" dirty="0">
                <a:cs typeface="Segoe UI"/>
              </a:rPr>
              <a:t>One in five children and young people in England, aged between eight to 25 have a probable mental disorder’. </a:t>
            </a:r>
            <a:r>
              <a:rPr lang="en-GB" sz="2400" dirty="0">
                <a:cs typeface="Segoe UI"/>
              </a:rPr>
              <a:t>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E7ECF1-08ED-8F4C-299A-B69C4A233043}"/>
              </a:ext>
            </a:extLst>
          </p:cNvPr>
          <p:cNvSpPr txBox="1"/>
          <p:nvPr/>
        </p:nvSpPr>
        <p:spPr>
          <a:xfrm>
            <a:off x="640080" y="4094480"/>
            <a:ext cx="684784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latin typeface="Proxima Nova Rg"/>
              </a:rPr>
              <a:t>During 2023, mental health services in England received 5 million referrals.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90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94ABA-94C4-3B07-410F-751810A4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70828"/>
            <a:ext cx="7511143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Mental health challenges and physical symptoms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DFC40-EEFD-EBD4-BA21-7544D4A43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54239"/>
            <a:ext cx="6923314" cy="47152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Our mental and physical health and wellbeing are intrinsically linked.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Maintaining good physical health can positively impact our mental wellbeing.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400" dirty="0">
                <a:latin typeface="Proxima Nova Rg" panose="02000506030000020004" pitchFamily="2" charset="0"/>
              </a:rPr>
              <a:t>Equally, mental health difficulties often impact a person physically. In fact, it can be the physical symptoms that cause a person to notice that they are experiencing difficulties with their mental health.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D4A3EF-4A64-3970-FD73-6E33BCDC4C3C}"/>
              </a:ext>
            </a:extLst>
          </p:cNvPr>
          <p:cNvSpPr/>
          <p:nvPr/>
        </p:nvSpPr>
        <p:spPr>
          <a:xfrm>
            <a:off x="659727" y="1603794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ilhouette of a person&#10;&#10;Description automatically generated">
            <a:extLst>
              <a:ext uri="{FF2B5EF4-FFF2-40B4-BE49-F238E27FC236}">
                <a16:creationId xmlns:a16="http://schemas.microsoft.com/office/drawing/2014/main" id="{57B355BE-5DC8-4423-4563-FE658AC416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955" r="38375"/>
          <a:stretch/>
        </p:blipFill>
        <p:spPr>
          <a:xfrm>
            <a:off x="8225297" y="370828"/>
            <a:ext cx="2638645" cy="6270684"/>
          </a:xfrm>
          <a:prstGeom prst="rect">
            <a:avLst/>
          </a:prstGeom>
        </p:spPr>
      </p:pic>
      <p:pic>
        <p:nvPicPr>
          <p:cNvPr id="10" name="Picture 9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27C1EB4F-2647-EB93-4BFC-C9C29EF337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38058" y="1475702"/>
            <a:ext cx="1340022" cy="757074"/>
          </a:xfrm>
          <a:prstGeom prst="rect">
            <a:avLst/>
          </a:prstGeom>
        </p:spPr>
      </p:pic>
      <p:pic>
        <p:nvPicPr>
          <p:cNvPr id="11" name="Picture 10" descr="A purple triangle on a black background&#10;&#10;Description automatically generated">
            <a:extLst>
              <a:ext uri="{FF2B5EF4-FFF2-40B4-BE49-F238E27FC236}">
                <a16:creationId xmlns:a16="http://schemas.microsoft.com/office/drawing/2014/main" id="{8DBAB9EE-94A4-5A78-3E49-D51AC2DCFF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17551" y="556811"/>
            <a:ext cx="855038" cy="48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95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A28BD-1700-A71C-F14A-59A21201A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358583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Anxiety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DCDC-F628-9DBB-5C75-9C98027E4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3" y="1809402"/>
            <a:ext cx="6302828" cy="46131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The NHS describes anxiety as "a feeling of unease, such as worry or fear, that can be mild or severe".</a:t>
            </a:r>
            <a:endParaRPr lang="en-US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b="1" dirty="0">
                <a:latin typeface="Proxima Nova Rg" panose="02000506030000020004" pitchFamily="2" charset="0"/>
              </a:rPr>
              <a:t>When might a person experience feelings of anxiety?</a:t>
            </a:r>
          </a:p>
          <a:p>
            <a:pPr marL="0" indent="0">
              <a:buNone/>
            </a:pPr>
            <a:endParaRPr lang="en-GB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Think about how anxiety might affect a person. You can use your own experiences of anxiety if you wish to. Make some notes on your </a:t>
            </a:r>
            <a:r>
              <a:rPr lang="en-GB" sz="2400" b="1" dirty="0">
                <a:latin typeface="Proxima Nova Rg" panose="02000506030000020004" pitchFamily="2" charset="0"/>
              </a:rPr>
              <a:t>Common Mental Health Conditions sheet</a:t>
            </a:r>
            <a:r>
              <a:rPr lang="en-GB" sz="2400" dirty="0">
                <a:latin typeface="Proxima Nova Rg" panose="02000506030000020004" pitchFamily="2" charset="0"/>
              </a:rPr>
              <a:t>.</a:t>
            </a:r>
          </a:p>
        </p:txBody>
      </p:sp>
      <p:pic>
        <p:nvPicPr>
          <p:cNvPr id="6" name="Picture 5" descr="A person sitting next to a pile of colorful shapes&#10;&#10;Description automatically generated">
            <a:extLst>
              <a:ext uri="{FF2B5EF4-FFF2-40B4-BE49-F238E27FC236}">
                <a16:creationId xmlns:a16="http://schemas.microsoft.com/office/drawing/2014/main" id="{FE875264-86A0-5146-5E23-07F74E2EE9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857" y="1384300"/>
            <a:ext cx="5524500" cy="4089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7689FF-5789-FF06-9236-FB201113A039}"/>
              </a:ext>
            </a:extLst>
          </p:cNvPr>
          <p:cNvSpPr/>
          <p:nvPr/>
        </p:nvSpPr>
        <p:spPr>
          <a:xfrm>
            <a:off x="659727" y="12813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9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FB12E-F52F-D551-CA8A-0E0E54E6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17" y="155196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Low mood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4331D-6DF7-BC82-C6CF-031AB73EF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17" y="1349927"/>
            <a:ext cx="6880383" cy="330610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000" dirty="0">
                <a:latin typeface="Proxima Nova Rg" panose="02000506030000020004" pitchFamily="2" charset="0"/>
              </a:rPr>
              <a:t>The NHS lists the symptoms of low mood and sadness as:</a:t>
            </a:r>
            <a:endParaRPr lang="en-US" sz="2000" dirty="0">
              <a:latin typeface="Proxima Nova Rg" panose="02000506030000020004" pitchFamily="2" charset="0"/>
            </a:endParaRPr>
          </a:p>
          <a:p>
            <a:pPr>
              <a:lnSpc>
                <a:spcPct val="100000"/>
              </a:lnSpc>
            </a:pPr>
            <a:r>
              <a:rPr lang="en-GB" sz="2000" dirty="0">
                <a:latin typeface="Proxima Nova Rg" panose="02000506030000020004" pitchFamily="2" charset="0"/>
              </a:rPr>
              <a:t>feeling sad, anxious or panicky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Proxima Nova Rg" panose="02000506030000020004" pitchFamily="2" charset="0"/>
              </a:rPr>
              <a:t>feeling more tired than usual or difficulty sleeping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Proxima Nova Rg" panose="02000506030000020004" pitchFamily="2" charset="0"/>
              </a:rPr>
              <a:t>feeling angry or frustrated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Proxima Nova Rg" panose="02000506030000020004" pitchFamily="2" charset="0"/>
              </a:rPr>
              <a:t>experiencing low confidence or self-esteem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000" dirty="0">
                <a:latin typeface="Proxima Nova Rg" panose="02000506030000020004" pitchFamily="2" charset="0"/>
              </a:rPr>
              <a:t>Persistent low mood can lead to depression. The NHS states that "Depression is not a sign of weakness or something you can "snap out of" by "pulling yourself together"."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ACBE1-54D1-3938-5B2E-FEC3A6A2CF00}"/>
              </a:ext>
            </a:extLst>
          </p:cNvPr>
          <p:cNvSpPr txBox="1"/>
          <p:nvPr/>
        </p:nvSpPr>
        <p:spPr>
          <a:xfrm>
            <a:off x="8130048" y="2396612"/>
            <a:ext cx="32262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Picture to represent low mood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14C128-D212-1BB0-2135-A9F7929ECE89}"/>
              </a:ext>
            </a:extLst>
          </p:cNvPr>
          <p:cNvSpPr/>
          <p:nvPr/>
        </p:nvSpPr>
        <p:spPr>
          <a:xfrm>
            <a:off x="628915" y="1132088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lying on a couch with a blanket&#10;&#10;Description automatically generated">
            <a:extLst>
              <a:ext uri="{FF2B5EF4-FFF2-40B4-BE49-F238E27FC236}">
                <a16:creationId xmlns:a16="http://schemas.microsoft.com/office/drawing/2014/main" id="{6707D6D7-2CE4-F010-7EBF-2E73B2D76BE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102" r="12045"/>
          <a:stretch/>
        </p:blipFill>
        <p:spPr>
          <a:xfrm flipH="1">
            <a:off x="6245942" y="-34872"/>
            <a:ext cx="6066927" cy="689287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E9E26B0-B5F5-18BF-9DF2-9C71C6FCE834}"/>
              </a:ext>
            </a:extLst>
          </p:cNvPr>
          <p:cNvSpPr txBox="1">
            <a:spLocks/>
          </p:cNvSpPr>
          <p:nvPr/>
        </p:nvSpPr>
        <p:spPr>
          <a:xfrm>
            <a:off x="511017" y="4965943"/>
            <a:ext cx="5739228" cy="7599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b="1" dirty="0">
                <a:latin typeface="Proxima Nova Rg" panose="02000506030000020004" pitchFamily="2" charset="0"/>
              </a:rPr>
              <a:t>Why do you think they feel it is important to mention this?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F99783-3943-BDCF-5AA4-F56299B15C8A}"/>
              </a:ext>
            </a:extLst>
          </p:cNvPr>
          <p:cNvSpPr txBox="1"/>
          <p:nvPr/>
        </p:nvSpPr>
        <p:spPr>
          <a:xfrm>
            <a:off x="511017" y="5850767"/>
            <a:ext cx="58371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GB" sz="2000" dirty="0">
                <a:latin typeface="Proxima Nova Rg" panose="02000506030000020004" pitchFamily="2" charset="0"/>
              </a:rPr>
              <a:t>Jot down ways in which low mood might affect a person.</a:t>
            </a:r>
          </a:p>
        </p:txBody>
      </p:sp>
      <p:pic>
        <p:nvPicPr>
          <p:cNvPr id="14" name="Picture 13" descr="A close up of a circle&#10;&#10;Description automatically generated">
            <a:extLst>
              <a:ext uri="{FF2B5EF4-FFF2-40B4-BE49-F238E27FC236}">
                <a16:creationId xmlns:a16="http://schemas.microsoft.com/office/drawing/2014/main" id="{D26606C4-AE2F-3869-8A42-A9079AB3C5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54" y="1896542"/>
            <a:ext cx="184722" cy="188207"/>
          </a:xfrm>
          <a:prstGeom prst="rect">
            <a:avLst/>
          </a:prstGeom>
        </p:spPr>
      </p:pic>
      <p:pic>
        <p:nvPicPr>
          <p:cNvPr id="15" name="Picture 14" descr="A close up of a circle&#10;&#10;Description automatically generated">
            <a:extLst>
              <a:ext uri="{FF2B5EF4-FFF2-40B4-BE49-F238E27FC236}">
                <a16:creationId xmlns:a16="http://schemas.microsoft.com/office/drawing/2014/main" id="{2BF9EA76-761B-9557-6185-1506126608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54" y="2344188"/>
            <a:ext cx="184722" cy="188207"/>
          </a:xfrm>
          <a:prstGeom prst="rect">
            <a:avLst/>
          </a:prstGeom>
        </p:spPr>
      </p:pic>
      <p:pic>
        <p:nvPicPr>
          <p:cNvPr id="16" name="Picture 15" descr="A close up of a circle&#10;&#10;Description automatically generated">
            <a:extLst>
              <a:ext uri="{FF2B5EF4-FFF2-40B4-BE49-F238E27FC236}">
                <a16:creationId xmlns:a16="http://schemas.microsoft.com/office/drawing/2014/main" id="{4E1A4F7A-E294-FEA0-ED70-5B95072AE2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54" y="2761921"/>
            <a:ext cx="184722" cy="188207"/>
          </a:xfrm>
          <a:prstGeom prst="rect">
            <a:avLst/>
          </a:prstGeom>
        </p:spPr>
      </p:pic>
      <p:pic>
        <p:nvPicPr>
          <p:cNvPr id="17" name="Picture 16" descr="A close up of a circle&#10;&#10;Description automatically generated">
            <a:extLst>
              <a:ext uri="{FF2B5EF4-FFF2-40B4-BE49-F238E27FC236}">
                <a16:creationId xmlns:a16="http://schemas.microsoft.com/office/drawing/2014/main" id="{1C733B33-78F9-8959-6735-A0E176CB01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65" y="3210576"/>
            <a:ext cx="184722" cy="1882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6137248-3E82-4A45-8576-0BE473BA0924}"/>
              </a:ext>
            </a:extLst>
          </p:cNvPr>
          <p:cNvSpPr txBox="1"/>
          <p:nvPr/>
        </p:nvSpPr>
        <p:spPr>
          <a:xfrm>
            <a:off x="11083704" y="6558653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from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Canva</a:t>
            </a:r>
            <a:endParaRPr lang="en-US" sz="1000" u="sng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1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F883B-3697-C279-855E-2E9E0D48B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99" y="392455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Stress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395E1-89F2-D020-8611-B2B52C686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718017"/>
            <a:ext cx="5376334" cy="47475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The NHS describes stress as "the body's reaction to feeling threatened or under pressure". </a:t>
            </a:r>
          </a:p>
          <a:p>
            <a:pPr marL="0" indent="0">
              <a:buNone/>
            </a:pPr>
            <a:endParaRPr lang="en-US" sz="24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Proxima Nova Rg" panose="02000506030000020004" pitchFamily="2" charset="0"/>
              </a:rPr>
              <a:t>Too much stress can negatively impact our mood, our body and our relationships.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77D6F-9F2E-30F3-2080-1207B031F427}"/>
              </a:ext>
            </a:extLst>
          </p:cNvPr>
          <p:cNvSpPr/>
          <p:nvPr/>
        </p:nvSpPr>
        <p:spPr>
          <a:xfrm>
            <a:off x="659727" y="12813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erson sitting on the floor&#10;&#10;Description automatically generated">
            <a:extLst>
              <a:ext uri="{FF2B5EF4-FFF2-40B4-BE49-F238E27FC236}">
                <a16:creationId xmlns:a16="http://schemas.microsoft.com/office/drawing/2014/main" id="{A05D578E-7E76-DB4F-0EB6-BAEB3BF7E3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0843"/>
          <a:stretch/>
        </p:blipFill>
        <p:spPr>
          <a:xfrm>
            <a:off x="3877733" y="-7335"/>
            <a:ext cx="8449734" cy="687267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CFC458-CCE5-92F8-969B-21EF6E3D0C85}"/>
              </a:ext>
            </a:extLst>
          </p:cNvPr>
          <p:cNvSpPr txBox="1">
            <a:spLocks/>
          </p:cNvSpPr>
          <p:nvPr/>
        </p:nvSpPr>
        <p:spPr>
          <a:xfrm>
            <a:off x="584198" y="4910667"/>
            <a:ext cx="5765801" cy="15548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b="1" dirty="0">
                <a:latin typeface="Proxima Nova Rg" panose="02000506030000020004" pitchFamily="2" charset="0"/>
              </a:rPr>
              <a:t>People experiencing long-term or severe stress can experience something called 'burnout'. What do you think this is?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B2F61E-DE7F-EB20-936C-3660BC40E329}"/>
              </a:ext>
            </a:extLst>
          </p:cNvPr>
          <p:cNvSpPr txBox="1"/>
          <p:nvPr/>
        </p:nvSpPr>
        <p:spPr>
          <a:xfrm>
            <a:off x="11090575" y="63387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rgbClr val="FDECB4"/>
                </a:solidFill>
                <a:latin typeface="Proxima Nova Rg" panose="02000506030000020004" pitchFamily="2" charset="0"/>
              </a:rPr>
              <a:t>Photo from </a:t>
            </a:r>
            <a:r>
              <a:rPr lang="en-GB" sz="1000" u="sng" dirty="0">
                <a:solidFill>
                  <a:srgbClr val="FDECB4"/>
                </a:solidFill>
                <a:latin typeface="Proxima Nova Rg" panose="02000506030000020004" pitchFamily="2" charset="0"/>
              </a:rPr>
              <a:t>Canva</a:t>
            </a:r>
            <a:endParaRPr lang="en-US" sz="1000" u="sng" dirty="0">
              <a:solidFill>
                <a:srgbClr val="FDECB4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86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A82B-2723-C904-AA9D-E6BB08773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320699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Proxima Nova Rg" panose="02000506030000020004" pitchFamily="2" charset="0"/>
              </a:rPr>
              <a:t>Treating mental health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DE0E4-02D3-F41B-DA05-892ECB088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560" y="1960018"/>
            <a:ext cx="5755640" cy="3947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600" dirty="0">
                <a:latin typeface="Proxima Nova Rg" panose="02000506030000020004" pitchFamily="2" charset="0"/>
              </a:rPr>
              <a:t>There are many treatment options to help people who are experiencing mental ill health, whether common or complex, mild or severe.</a:t>
            </a:r>
          </a:p>
          <a:p>
            <a:pPr marL="0" indent="0">
              <a:buNone/>
            </a:pPr>
            <a:endParaRPr lang="en-GB" sz="2600" dirty="0">
              <a:latin typeface="Proxima Nova Rg" panose="02000506030000020004" pitchFamily="2" charset="0"/>
            </a:endParaRPr>
          </a:p>
          <a:p>
            <a:pPr marL="0" indent="0">
              <a:buNone/>
            </a:pPr>
            <a:r>
              <a:rPr lang="en-GB" sz="2600" dirty="0">
                <a:latin typeface="Proxima Nova Rg" panose="02000506030000020004" pitchFamily="2" charset="0"/>
              </a:rPr>
              <a:t>Getting advice from health professionals about the best treatment is important, as different things work for different people at different times.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B91FA-701E-826F-E85E-18960A4E9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676" y="1498600"/>
            <a:ext cx="4995764" cy="43759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FA5C38-0390-3532-C7AD-D8951394F02A}"/>
              </a:ext>
            </a:extLst>
          </p:cNvPr>
          <p:cNvSpPr/>
          <p:nvPr/>
        </p:nvSpPr>
        <p:spPr>
          <a:xfrm>
            <a:off x="659727" y="1281340"/>
            <a:ext cx="1231839" cy="92598"/>
          </a:xfrm>
          <a:prstGeom prst="rect">
            <a:avLst/>
          </a:prstGeom>
          <a:solidFill>
            <a:srgbClr val="EB8A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black and pink background&#10;&#10;Description automatically generated">
            <a:extLst>
              <a:ext uri="{FF2B5EF4-FFF2-40B4-BE49-F238E27FC236}">
                <a16:creationId xmlns:a16="http://schemas.microsoft.com/office/drawing/2014/main" id="{5FA8FB59-D1B9-B751-9570-D537FAD581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5001683" y="6220794"/>
            <a:ext cx="2188633" cy="64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70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7b9d21a-925a-49e9-93d7-9782020f3462">
      <Terms xmlns="http://schemas.microsoft.com/office/infopath/2007/PartnerControls"/>
    </lcf76f155ced4ddcb4097134ff3c332f>
    <TaxCatchAll xmlns="f405e823-ec5d-4772-af58-273ea8b79ff6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CF772F6850E04BBC59E1F63187FC6F" ma:contentTypeVersion="18" ma:contentTypeDescription="Create a new document." ma:contentTypeScope="" ma:versionID="833eb3dee03de706b959573fd3b810d3">
  <xsd:schema xmlns:xsd="http://www.w3.org/2001/XMLSchema" xmlns:xs="http://www.w3.org/2001/XMLSchema" xmlns:p="http://schemas.microsoft.com/office/2006/metadata/properties" xmlns:ns2="97b9d21a-925a-49e9-93d7-9782020f3462" xmlns:ns3="f405e823-ec5d-4772-af58-273ea8b79ff6" targetNamespace="http://schemas.microsoft.com/office/2006/metadata/properties" ma:root="true" ma:fieldsID="fffd1232843c5f41e1b24312dcb66d17" ns2:_="" ns3:_="">
    <xsd:import namespace="97b9d21a-925a-49e9-93d7-9782020f3462"/>
    <xsd:import namespace="f405e823-ec5d-4772-af58-273ea8b79f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b9d21a-925a-49e9-93d7-9782020f34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9007704f-416d-454c-bbc2-f265cb201e3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05e823-ec5d-4772-af58-273ea8b79ff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627ba6a-fb28-4be6-a75f-18e169db53bd}" ma:internalName="TaxCatchAll" ma:showField="CatchAllData" ma:web="f405e823-ec5d-4772-af58-273ea8b79ff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CAAB43-65FD-4741-BF4C-8A1F94BA456A}">
  <ds:schemaRefs>
    <ds:schemaRef ds:uri="http://schemas.microsoft.com/office/2006/metadata/properties"/>
    <ds:schemaRef ds:uri="http://schemas.microsoft.com/office/infopath/2007/PartnerControls"/>
    <ds:schemaRef ds:uri="97b9d21a-925a-49e9-93d7-9782020f3462"/>
    <ds:schemaRef ds:uri="f405e823-ec5d-4772-af58-273ea8b79ff6"/>
  </ds:schemaRefs>
</ds:datastoreItem>
</file>

<file path=customXml/itemProps2.xml><?xml version="1.0" encoding="utf-8"?>
<ds:datastoreItem xmlns:ds="http://schemas.openxmlformats.org/officeDocument/2006/customXml" ds:itemID="{95627B6A-C5F5-457C-824C-2B1CC1E11C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b9d21a-925a-49e9-93d7-9782020f3462"/>
    <ds:schemaRef ds:uri="f405e823-ec5d-4772-af58-273ea8b79f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B34815E-44D2-49DD-A2F9-FD4FCB0235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574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Health problems</vt:lpstr>
      <vt:lpstr>Mental ill health</vt:lpstr>
      <vt:lpstr>Common types of mental ill health</vt:lpstr>
      <vt:lpstr>Mental health challenges and physical symptoms</vt:lpstr>
      <vt:lpstr>Anxiety</vt:lpstr>
      <vt:lpstr>Low mood</vt:lpstr>
      <vt:lpstr>Stress</vt:lpstr>
      <vt:lpstr>Treating mental health conditions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Faye Booth</dc:creator>
  <cp:lastModifiedBy>Faye Booth</cp:lastModifiedBy>
  <cp:revision>3251</cp:revision>
  <dcterms:created xsi:type="dcterms:W3CDTF">2024-04-22T16:16:20Z</dcterms:created>
  <dcterms:modified xsi:type="dcterms:W3CDTF">2024-06-17T15:39:55Z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0x0101008DCF772F6850E04BBC59E1F63187FC6F</vt:lpwstr>
  </property>
  <property fmtid="{D5CDD505-2E9C-101B-9397-08002B2CF9AE}" pid="3" name="MediaServiceImageTags">
    <vt:lpwstr/>
  </property>
</Properties>
</file>

<file path=docProps/thumbnail.jpeg>
</file>